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4"/>
  </p:notesMasterIdLst>
  <p:sldIdLst>
    <p:sldId id="256" r:id="rId2"/>
    <p:sldId id="257" r:id="rId3"/>
  </p:sldIdLst>
  <p:sldSz cx="9144000" cy="6858000" type="screen4x3"/>
  <p:notesSz cx="6858000" cy="9144000"/>
  <p:embeddedFontLst>
    <p:embeddedFont>
      <p:font typeface="Calibri" panose="020F0502020204030204" pitchFamily="34" charset="0"/>
      <p:regular r:id="rId5"/>
      <p:bold r:id="rId6"/>
      <p:italic r:id="rId7"/>
      <p:boldItalic r:id="rId8"/>
    </p:embeddedFont>
    <p:embeddedFont>
      <p:font typeface="Open Sans" panose="020B0606030504020204" pitchFamily="34" charset="0"/>
      <p:regular r:id="rId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2160">
          <p15:clr>
            <a:srgbClr val="A4A3A4"/>
          </p15:clr>
        </p15:guide>
        <p15:guide id="2" pos="288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2" roundtripDataSignature="AMtx7mgnuEC1tXCdgx0P5eoZlXa9XDf1/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13" d="100"/>
          <a:sy n="113" d="100"/>
        </p:scale>
        <p:origin x="-1548" y="-3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4.fntdata"/><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font" Target="fonts/font3.fntdata"/><Relationship Id="rId12" Type="http://customschemas.google.com/relationships/presentationmetadata" Target="metadata"/><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font" Target="fonts/font2.fntdata"/><Relationship Id="rId5" Type="http://schemas.openxmlformats.org/officeDocument/2006/relationships/font" Target="fonts/font1.fntdata"/><Relationship Id="rId15" Type="http://schemas.openxmlformats.org/officeDocument/2006/relationships/theme" Target="theme/theme1.xml"/><Relationship Id="rId4" Type="http://schemas.openxmlformats.org/officeDocument/2006/relationships/notesMaster" Target="notesMasters/notesMaster1.xml"/><Relationship Id="rId9" Type="http://schemas.openxmlformats.org/officeDocument/2006/relationships/font" Target="fonts/font5.fntdata"/><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294690407"/>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0" name="Google Shape;110;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4"/>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4"/>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14" name="Google Shape;14;p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3"/>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1" name="Google Shape;71;p1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14"/>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4"/>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7" name="Google Shape;77;p1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5"/>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0" name="Google Shape;20;p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6"/>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6"/>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26" name="Google Shape;26;p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7"/>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2" name="Google Shape;32;p7"/>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3" name="Google Shape;33;p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8"/>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39" name="Google Shape;39;p8"/>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0" name="Google Shape;40;p8"/>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1" name="Google Shape;41;p8"/>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2" name="Google Shape;42;p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9"/>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1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11"/>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11"/>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57" name="Google Shape;57;p11"/>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58" name="Google Shape;58;p1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1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2"/>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2"/>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normAutofit/>
          </a:bodyPr>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4" name="Google Shape;64;p12"/>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5" name="Google Shape;65;p1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3"/>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 name="Google Shape;8;p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
          <p:cNvSpPr/>
          <p:nvPr/>
        </p:nvSpPr>
        <p:spPr>
          <a:xfrm>
            <a:off x="0" y="6516602"/>
            <a:ext cx="9144000" cy="363682"/>
          </a:xfrm>
          <a:prstGeom prst="rect">
            <a:avLst/>
          </a:prstGeom>
          <a:solidFill>
            <a:srgbClr val="1E337B"/>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85" name="Google Shape;85;p1"/>
          <p:cNvSpPr/>
          <p:nvPr/>
        </p:nvSpPr>
        <p:spPr>
          <a:xfrm rot="10800000">
            <a:off x="4338335" y="6448583"/>
            <a:ext cx="576877" cy="363682"/>
          </a:xfrm>
          <a:prstGeom prst="triangle">
            <a:avLst>
              <a:gd name="adj" fmla="val 50000"/>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86" name="Google Shape;86;p1"/>
          <p:cNvSpPr/>
          <p:nvPr/>
        </p:nvSpPr>
        <p:spPr>
          <a:xfrm rot="10800000">
            <a:off x="5715000" y="-1"/>
            <a:ext cx="3429000" cy="1066800"/>
          </a:xfrm>
          <a:prstGeom prst="rtTriangle">
            <a:avLst/>
          </a:prstGeom>
          <a:solidFill>
            <a:srgbClr val="1E337B"/>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87" name="Google Shape;87;p1"/>
          <p:cNvSpPr txBox="1"/>
          <p:nvPr/>
        </p:nvSpPr>
        <p:spPr>
          <a:xfrm>
            <a:off x="2639523" y="422970"/>
            <a:ext cx="3857700" cy="41550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100" b="0" i="0" u="none" strike="noStrike" cap="none">
                <a:solidFill>
                  <a:srgbClr val="6ABC1B"/>
                </a:solidFill>
                <a:latin typeface="Open Sans"/>
                <a:ea typeface="Open Sans"/>
                <a:cs typeface="Open Sans"/>
                <a:sym typeface="Open Sans"/>
              </a:rPr>
              <a:t>PIVOTAL GROWTH PROGRAM</a:t>
            </a:r>
            <a:endParaRPr/>
          </a:p>
        </p:txBody>
      </p:sp>
      <p:sp>
        <p:nvSpPr>
          <p:cNvPr id="88" name="Google Shape;88;p1"/>
          <p:cNvSpPr txBox="1"/>
          <p:nvPr/>
        </p:nvSpPr>
        <p:spPr>
          <a:xfrm>
            <a:off x="1293477" y="6566045"/>
            <a:ext cx="1763832" cy="24622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00" b="0" i="0" u="none" strike="noStrike" cap="none">
                <a:solidFill>
                  <a:schemeClr val="lt1"/>
                </a:solidFill>
                <a:latin typeface="Calibri"/>
                <a:ea typeface="Calibri"/>
                <a:cs typeface="Calibri"/>
                <a:sym typeface="Calibri"/>
              </a:rPr>
              <a:t>visioncoachinginc.com</a:t>
            </a:r>
            <a:endParaRPr sz="1000">
              <a:solidFill>
                <a:schemeClr val="lt1"/>
              </a:solidFill>
              <a:latin typeface="Calibri"/>
              <a:ea typeface="Calibri"/>
              <a:cs typeface="Calibri"/>
              <a:sym typeface="Calibri"/>
            </a:endParaRPr>
          </a:p>
        </p:txBody>
      </p:sp>
      <p:sp>
        <p:nvSpPr>
          <p:cNvPr id="89" name="Google Shape;89;p1"/>
          <p:cNvSpPr txBox="1"/>
          <p:nvPr/>
        </p:nvSpPr>
        <p:spPr>
          <a:xfrm>
            <a:off x="5844164" y="6592746"/>
            <a:ext cx="1763832" cy="246221"/>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000">
                <a:solidFill>
                  <a:schemeClr val="lt1"/>
                </a:solidFill>
                <a:latin typeface="Calibri"/>
                <a:ea typeface="Calibri"/>
                <a:cs typeface="Calibri"/>
                <a:sym typeface="Calibri"/>
              </a:rPr>
              <a:t>844.847.4199</a:t>
            </a:r>
            <a:endParaRPr/>
          </a:p>
        </p:txBody>
      </p:sp>
      <p:sp>
        <p:nvSpPr>
          <p:cNvPr id="90" name="Google Shape;90;p1"/>
          <p:cNvSpPr txBox="1"/>
          <p:nvPr/>
        </p:nvSpPr>
        <p:spPr>
          <a:xfrm>
            <a:off x="2187153" y="797447"/>
            <a:ext cx="4762347" cy="27699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200">
                <a:solidFill>
                  <a:schemeClr val="dk1"/>
                </a:solidFill>
                <a:latin typeface="Open Sans"/>
                <a:ea typeface="Open Sans"/>
                <a:cs typeface="Open Sans"/>
                <a:sym typeface="Open Sans"/>
              </a:rPr>
              <a:t>Accelerating Your Business Growth Through Sales &amp; Leadership</a:t>
            </a:r>
            <a:endParaRPr/>
          </a:p>
        </p:txBody>
      </p:sp>
      <p:sp>
        <p:nvSpPr>
          <p:cNvPr id="91" name="Google Shape;91;p1"/>
          <p:cNvSpPr txBox="1"/>
          <p:nvPr/>
        </p:nvSpPr>
        <p:spPr>
          <a:xfrm>
            <a:off x="362837" y="1226753"/>
            <a:ext cx="8503360" cy="188667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100">
                <a:solidFill>
                  <a:schemeClr val="dk1"/>
                </a:solidFill>
                <a:latin typeface="Open Sans"/>
                <a:ea typeface="Open Sans"/>
                <a:cs typeface="Open Sans"/>
                <a:sym typeface="Open Sans"/>
              </a:rPr>
              <a:t>Successful growth in a post-pandemic business world requires a greater focus on driving and retaining revenue. We believe strong leadership and effective sales performance are critical components in accelerating growth. Our </a:t>
            </a:r>
            <a:r>
              <a:rPr lang="en-US" sz="1100" b="1" i="1">
                <a:solidFill>
                  <a:srgbClr val="6ABC1B"/>
                </a:solidFill>
                <a:latin typeface="Open Sans"/>
                <a:ea typeface="Open Sans"/>
                <a:cs typeface="Open Sans"/>
                <a:sym typeface="Open Sans"/>
              </a:rPr>
              <a:t>Pivotal Growth Program</a:t>
            </a:r>
            <a:r>
              <a:rPr lang="en-US" sz="1100" b="1" i="1">
                <a:solidFill>
                  <a:srgbClr val="C33227"/>
                </a:solidFill>
                <a:latin typeface="Open Sans"/>
                <a:ea typeface="Open Sans"/>
                <a:cs typeface="Open Sans"/>
                <a:sym typeface="Open Sans"/>
              </a:rPr>
              <a:t> </a:t>
            </a:r>
            <a:r>
              <a:rPr lang="en-US" sz="1100">
                <a:solidFill>
                  <a:schemeClr val="dk1"/>
                </a:solidFill>
                <a:latin typeface="Open Sans"/>
                <a:ea typeface="Open Sans"/>
                <a:cs typeface="Open Sans"/>
                <a:sym typeface="Open Sans"/>
              </a:rPr>
              <a:t>combines the power of our diagnostics with focused group and executive coaching, interactive workshops, practice exercises, measures and more! Designed for a cohort of 5-15, our Growth Program offers high-value learning and development that is customized to meet the specific needs of leaders.  </a:t>
            </a:r>
            <a:endParaRPr/>
          </a:p>
          <a:p>
            <a:pPr marL="0" marR="0" lvl="0" indent="0" algn="l" rtl="0">
              <a:spcBef>
                <a:spcPts val="0"/>
              </a:spcBef>
              <a:spcAft>
                <a:spcPts val="0"/>
              </a:spcAft>
              <a:buNone/>
            </a:pPr>
            <a:endParaRPr sz="1100">
              <a:solidFill>
                <a:schemeClr val="dk1"/>
              </a:solidFill>
              <a:latin typeface="Open Sans"/>
              <a:ea typeface="Open Sans"/>
              <a:cs typeface="Open Sans"/>
              <a:sym typeface="Open Sans"/>
            </a:endParaRPr>
          </a:p>
          <a:p>
            <a:pPr marL="0" marR="0" lvl="0" indent="0" algn="l" rtl="0">
              <a:spcBef>
                <a:spcPts val="0"/>
              </a:spcBef>
              <a:spcAft>
                <a:spcPts val="0"/>
              </a:spcAft>
              <a:buNone/>
            </a:pPr>
            <a:r>
              <a:rPr lang="en-US" sz="1100" b="1">
                <a:solidFill>
                  <a:srgbClr val="6ABC1B"/>
                </a:solidFill>
                <a:latin typeface="Open Sans"/>
                <a:ea typeface="Open Sans"/>
                <a:cs typeface="Open Sans"/>
                <a:sym typeface="Open Sans"/>
              </a:rPr>
              <a:t>THE 4 PHASES – HOW THE PROGRAM WORKS</a:t>
            </a:r>
            <a:endParaRPr/>
          </a:p>
          <a:p>
            <a:pPr marL="0" marR="0" lvl="0" indent="0" algn="l" rtl="0">
              <a:lnSpc>
                <a:spcPct val="60000"/>
              </a:lnSpc>
              <a:spcBef>
                <a:spcPts val="0"/>
              </a:spcBef>
              <a:spcAft>
                <a:spcPts val="0"/>
              </a:spcAft>
              <a:buNone/>
            </a:pPr>
            <a:endParaRPr sz="1100" b="1">
              <a:solidFill>
                <a:srgbClr val="C33227"/>
              </a:solidFill>
              <a:latin typeface="Open Sans"/>
              <a:ea typeface="Open Sans"/>
              <a:cs typeface="Open Sans"/>
              <a:sym typeface="Open Sans"/>
            </a:endParaRPr>
          </a:p>
          <a:p>
            <a:pPr marL="0" marR="0" lvl="0" indent="0" algn="l" rtl="0">
              <a:spcBef>
                <a:spcPts val="0"/>
              </a:spcBef>
              <a:spcAft>
                <a:spcPts val="0"/>
              </a:spcAft>
              <a:buNone/>
            </a:pPr>
            <a:r>
              <a:rPr lang="en-US" sz="1100">
                <a:solidFill>
                  <a:schemeClr val="dk1"/>
                </a:solidFill>
                <a:latin typeface="Open Sans"/>
                <a:ea typeface="Open Sans"/>
                <a:cs typeface="Open Sans"/>
                <a:sym typeface="Open Sans"/>
              </a:rPr>
              <a:t>Each phase of our 6-month Growth Program includes distinct objectives and measures for success. As individual services, they each deliver great results; but when combined within our Growth Program, they can transform your company. The unique blend of diagnostics, coaching AND training in one program will reinvigorate you and accelerate revenue growth. </a:t>
            </a:r>
            <a:endParaRPr/>
          </a:p>
        </p:txBody>
      </p:sp>
      <p:grpSp>
        <p:nvGrpSpPr>
          <p:cNvPr id="92" name="Google Shape;92;p1"/>
          <p:cNvGrpSpPr/>
          <p:nvPr/>
        </p:nvGrpSpPr>
        <p:grpSpPr>
          <a:xfrm>
            <a:off x="436198" y="4225714"/>
            <a:ext cx="1997889" cy="2041434"/>
            <a:chOff x="460171" y="4014711"/>
            <a:chExt cx="1984679" cy="996044"/>
          </a:xfrm>
        </p:grpSpPr>
        <p:sp>
          <p:nvSpPr>
            <p:cNvPr id="93" name="Google Shape;93;p1"/>
            <p:cNvSpPr/>
            <p:nvPr/>
          </p:nvSpPr>
          <p:spPr>
            <a:xfrm>
              <a:off x="460171" y="4014711"/>
              <a:ext cx="1820029" cy="996044"/>
            </a:xfrm>
            <a:prstGeom prst="rect">
              <a:avLst/>
            </a:prstGeom>
            <a:noFill/>
            <a:ln w="38100" cap="flat" cmpd="sng">
              <a:solidFill>
                <a:srgbClr val="BFBFB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4" name="Google Shape;94;p1"/>
            <p:cNvSpPr txBox="1"/>
            <p:nvPr/>
          </p:nvSpPr>
          <p:spPr>
            <a:xfrm>
              <a:off x="660098" y="4092053"/>
              <a:ext cx="1784752" cy="632585"/>
            </a:xfrm>
            <a:prstGeom prst="rect">
              <a:avLst/>
            </a:prstGeom>
            <a:noFill/>
            <a:ln>
              <a:noFill/>
            </a:ln>
          </p:spPr>
          <p:txBody>
            <a:bodyPr spcFirstLastPara="1" wrap="square" lIns="91425" tIns="45700" rIns="91425" bIns="45700" anchor="t" anchorCtr="0">
              <a:spAutoFit/>
            </a:bodyPr>
            <a:lstStyle/>
            <a:p>
              <a:pPr marL="0" marR="0" lvl="0" indent="0" algn="l" rtl="0">
                <a:lnSpc>
                  <a:spcPct val="130000"/>
                </a:lnSpc>
                <a:spcBef>
                  <a:spcPts val="0"/>
                </a:spcBef>
                <a:spcAft>
                  <a:spcPts val="0"/>
                </a:spcAft>
                <a:buNone/>
              </a:pPr>
              <a:r>
                <a:rPr lang="en-US" sz="1100" b="1">
                  <a:solidFill>
                    <a:srgbClr val="A5A5A5"/>
                  </a:solidFill>
                  <a:latin typeface="Open Sans"/>
                  <a:ea typeface="Open Sans"/>
                  <a:cs typeface="Open Sans"/>
                  <a:sym typeface="Open Sans"/>
                </a:rPr>
                <a:t>PHASE 1: </a:t>
              </a:r>
              <a:endParaRPr/>
            </a:p>
            <a:p>
              <a:pPr marL="93663" marR="0" lvl="0" indent="-93663" algn="l" rtl="0">
                <a:lnSpc>
                  <a:spcPct val="150000"/>
                </a:lnSpc>
                <a:spcBef>
                  <a:spcPts val="0"/>
                </a:spcBef>
                <a:spcAft>
                  <a:spcPts val="0"/>
                </a:spcAft>
                <a:buClr>
                  <a:schemeClr val="dk1"/>
                </a:buClr>
                <a:buSzPts val="1100"/>
                <a:buFont typeface="Arial"/>
                <a:buChar char="•"/>
              </a:pPr>
              <a:r>
                <a:rPr lang="en-US" sz="1100" i="1">
                  <a:solidFill>
                    <a:schemeClr val="dk1"/>
                  </a:solidFill>
                  <a:latin typeface="Open Sans"/>
                  <a:ea typeface="Open Sans"/>
                  <a:cs typeface="Open Sans"/>
                  <a:sym typeface="Open Sans"/>
                </a:rPr>
                <a:t>Pivotal Diagnostics</a:t>
              </a:r>
              <a:endParaRPr/>
            </a:p>
            <a:p>
              <a:pPr marL="93663" marR="0" lvl="0" indent="-93663" algn="l" rtl="0">
                <a:lnSpc>
                  <a:spcPct val="150000"/>
                </a:lnSpc>
                <a:spcBef>
                  <a:spcPts val="0"/>
                </a:spcBef>
                <a:spcAft>
                  <a:spcPts val="0"/>
                </a:spcAft>
                <a:buClr>
                  <a:schemeClr val="dk1"/>
                </a:buClr>
                <a:buSzPts val="1100"/>
                <a:buFont typeface="Arial"/>
                <a:buChar char="•"/>
              </a:pPr>
              <a:r>
                <a:rPr lang="en-US" sz="1100" i="1">
                  <a:solidFill>
                    <a:schemeClr val="dk1"/>
                  </a:solidFill>
                  <a:latin typeface="Open Sans"/>
                  <a:ea typeface="Open Sans"/>
                  <a:cs typeface="Open Sans"/>
                  <a:sym typeface="Open Sans"/>
                </a:rPr>
                <a:t>TAIS Leadership Profile</a:t>
              </a:r>
              <a:r>
                <a:rPr lang="en-US" sz="1100">
                  <a:solidFill>
                    <a:schemeClr val="dk1"/>
                  </a:solidFill>
                  <a:latin typeface="Open Sans"/>
                  <a:ea typeface="Open Sans"/>
                  <a:cs typeface="Open Sans"/>
                  <a:sym typeface="Open Sans"/>
                </a:rPr>
                <a:t>  </a:t>
              </a:r>
              <a:endParaRPr/>
            </a:p>
            <a:p>
              <a:pPr marL="93663" marR="0" lvl="0" indent="-93663" algn="l" rtl="0">
                <a:lnSpc>
                  <a:spcPct val="150000"/>
                </a:lnSpc>
                <a:spcBef>
                  <a:spcPts val="0"/>
                </a:spcBef>
                <a:spcAft>
                  <a:spcPts val="0"/>
                </a:spcAft>
                <a:buClr>
                  <a:schemeClr val="dk1"/>
                </a:buClr>
                <a:buSzPts val="1100"/>
                <a:buFont typeface="Arial"/>
                <a:buChar char="•"/>
              </a:pPr>
              <a:r>
                <a:rPr lang="en-US" sz="1100">
                  <a:solidFill>
                    <a:schemeClr val="dk1"/>
                  </a:solidFill>
                  <a:latin typeface="Open Sans"/>
                  <a:ea typeface="Open Sans"/>
                  <a:cs typeface="Open Sans"/>
                  <a:sym typeface="Open Sans"/>
                </a:rPr>
                <a:t>Results analysis</a:t>
              </a:r>
              <a:endParaRPr/>
            </a:p>
            <a:p>
              <a:pPr marL="93663" marR="0" lvl="0" indent="-93663" algn="l" rtl="0">
                <a:lnSpc>
                  <a:spcPct val="150000"/>
                </a:lnSpc>
                <a:spcBef>
                  <a:spcPts val="0"/>
                </a:spcBef>
                <a:spcAft>
                  <a:spcPts val="0"/>
                </a:spcAft>
                <a:buClr>
                  <a:schemeClr val="dk1"/>
                </a:buClr>
                <a:buSzPts val="1100"/>
                <a:buFont typeface="Arial"/>
                <a:buChar char="•"/>
              </a:pPr>
              <a:r>
                <a:rPr lang="en-US" sz="1100">
                  <a:solidFill>
                    <a:schemeClr val="dk1"/>
                  </a:solidFill>
                  <a:latin typeface="Open Sans"/>
                  <a:ea typeface="Open Sans"/>
                  <a:cs typeface="Open Sans"/>
                  <a:sym typeface="Open Sans"/>
                </a:rPr>
                <a:t>Consultant review</a:t>
              </a:r>
              <a:endParaRPr/>
            </a:p>
          </p:txBody>
        </p:sp>
      </p:grpSp>
      <p:sp>
        <p:nvSpPr>
          <p:cNvPr id="95" name="Google Shape;95;p1"/>
          <p:cNvSpPr/>
          <p:nvPr/>
        </p:nvSpPr>
        <p:spPr>
          <a:xfrm>
            <a:off x="2393216" y="4225715"/>
            <a:ext cx="1945118" cy="2041433"/>
          </a:xfrm>
          <a:prstGeom prst="rect">
            <a:avLst/>
          </a:prstGeom>
          <a:noFill/>
          <a:ln w="38100" cap="flat" cmpd="sng">
            <a:solidFill>
              <a:srgbClr val="7F7F7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6" name="Google Shape;96;p1"/>
          <p:cNvSpPr txBox="1"/>
          <p:nvPr/>
        </p:nvSpPr>
        <p:spPr>
          <a:xfrm>
            <a:off x="2393216" y="4349716"/>
            <a:ext cx="2098677" cy="1313949"/>
          </a:xfrm>
          <a:prstGeom prst="rect">
            <a:avLst/>
          </a:prstGeom>
          <a:noFill/>
          <a:ln>
            <a:noFill/>
          </a:ln>
        </p:spPr>
        <p:txBody>
          <a:bodyPr spcFirstLastPara="1" wrap="square" lIns="91425" tIns="45700" rIns="91425" bIns="45700" anchor="t" anchorCtr="0">
            <a:spAutoFit/>
          </a:bodyPr>
          <a:lstStyle/>
          <a:p>
            <a:pPr marL="0" marR="0" lvl="0" indent="0" algn="l" rtl="0">
              <a:lnSpc>
                <a:spcPct val="130000"/>
              </a:lnSpc>
              <a:spcBef>
                <a:spcPts val="0"/>
              </a:spcBef>
              <a:spcAft>
                <a:spcPts val="0"/>
              </a:spcAft>
              <a:buNone/>
            </a:pPr>
            <a:r>
              <a:rPr lang="en-US" sz="1100" b="1">
                <a:solidFill>
                  <a:srgbClr val="7F7F7F"/>
                </a:solidFill>
                <a:latin typeface="Open Sans"/>
                <a:ea typeface="Open Sans"/>
                <a:cs typeface="Open Sans"/>
                <a:sym typeface="Open Sans"/>
              </a:rPr>
              <a:t>PHASE 2: </a:t>
            </a:r>
            <a:endParaRPr/>
          </a:p>
          <a:p>
            <a:pPr marL="0" marR="0" lvl="0" indent="0" algn="l" rtl="0">
              <a:lnSpc>
                <a:spcPct val="150000"/>
              </a:lnSpc>
              <a:spcBef>
                <a:spcPts val="0"/>
              </a:spcBef>
              <a:spcAft>
                <a:spcPts val="0"/>
              </a:spcAft>
              <a:buNone/>
            </a:pPr>
            <a:r>
              <a:rPr lang="en-US" sz="1100">
                <a:solidFill>
                  <a:schemeClr val="dk1"/>
                </a:solidFill>
                <a:latin typeface="Open Sans"/>
                <a:ea typeface="Open Sans"/>
                <a:cs typeface="Open Sans"/>
                <a:sym typeface="Open Sans"/>
              </a:rPr>
              <a:t>Customized approach to: </a:t>
            </a:r>
            <a:endParaRPr/>
          </a:p>
          <a:p>
            <a:pPr marL="93663" marR="0" lvl="0" indent="-93663" algn="l" rtl="0">
              <a:lnSpc>
                <a:spcPct val="150000"/>
              </a:lnSpc>
              <a:spcBef>
                <a:spcPts val="0"/>
              </a:spcBef>
              <a:spcAft>
                <a:spcPts val="0"/>
              </a:spcAft>
              <a:buClr>
                <a:schemeClr val="dk1"/>
              </a:buClr>
              <a:buSzPts val="1100"/>
              <a:buFont typeface="Arial"/>
              <a:buChar char="•"/>
            </a:pPr>
            <a:r>
              <a:rPr lang="en-US" sz="1100">
                <a:solidFill>
                  <a:schemeClr val="dk1"/>
                </a:solidFill>
                <a:latin typeface="Open Sans"/>
                <a:ea typeface="Open Sans"/>
                <a:cs typeface="Open Sans"/>
                <a:sym typeface="Open Sans"/>
              </a:rPr>
              <a:t>Identify gaps/potential</a:t>
            </a:r>
            <a:endParaRPr/>
          </a:p>
          <a:p>
            <a:pPr marL="93663" marR="0" lvl="0" indent="-93663" algn="l" rtl="0">
              <a:lnSpc>
                <a:spcPct val="150000"/>
              </a:lnSpc>
              <a:spcBef>
                <a:spcPts val="0"/>
              </a:spcBef>
              <a:spcAft>
                <a:spcPts val="0"/>
              </a:spcAft>
              <a:buClr>
                <a:schemeClr val="dk1"/>
              </a:buClr>
              <a:buSzPts val="1100"/>
              <a:buFont typeface="Arial"/>
              <a:buChar char="•"/>
            </a:pPr>
            <a:r>
              <a:rPr lang="en-US" sz="1100">
                <a:solidFill>
                  <a:schemeClr val="dk1"/>
                </a:solidFill>
                <a:latin typeface="Open Sans"/>
                <a:ea typeface="Open Sans"/>
                <a:cs typeface="Open Sans"/>
                <a:sym typeface="Open Sans"/>
              </a:rPr>
              <a:t>Establish training focus</a:t>
            </a:r>
            <a:endParaRPr/>
          </a:p>
          <a:p>
            <a:pPr marL="93663" marR="0" lvl="0" indent="-93663" algn="l" rtl="0">
              <a:lnSpc>
                <a:spcPct val="150000"/>
              </a:lnSpc>
              <a:spcBef>
                <a:spcPts val="0"/>
              </a:spcBef>
              <a:spcAft>
                <a:spcPts val="0"/>
              </a:spcAft>
              <a:buClr>
                <a:schemeClr val="dk1"/>
              </a:buClr>
              <a:buSzPts val="1100"/>
              <a:buFont typeface="Arial"/>
              <a:buChar char="•"/>
            </a:pPr>
            <a:r>
              <a:rPr lang="en-US" sz="1100">
                <a:solidFill>
                  <a:schemeClr val="dk1"/>
                </a:solidFill>
                <a:latin typeface="Open Sans"/>
                <a:ea typeface="Open Sans"/>
                <a:cs typeface="Open Sans"/>
                <a:sym typeface="Open Sans"/>
              </a:rPr>
              <a:t>Set goals &amp; objectives</a:t>
            </a:r>
            <a:endParaRPr/>
          </a:p>
        </p:txBody>
      </p:sp>
      <p:grpSp>
        <p:nvGrpSpPr>
          <p:cNvPr id="97" name="Google Shape;97;p1"/>
          <p:cNvGrpSpPr/>
          <p:nvPr/>
        </p:nvGrpSpPr>
        <p:grpSpPr>
          <a:xfrm>
            <a:off x="4390474" y="4228484"/>
            <a:ext cx="2265747" cy="2038664"/>
            <a:chOff x="4516105" y="4014711"/>
            <a:chExt cx="2034285" cy="996044"/>
          </a:xfrm>
        </p:grpSpPr>
        <p:sp>
          <p:nvSpPr>
            <p:cNvPr id="98" name="Google Shape;98;p1"/>
            <p:cNvSpPr/>
            <p:nvPr/>
          </p:nvSpPr>
          <p:spPr>
            <a:xfrm>
              <a:off x="4516106" y="4014711"/>
              <a:ext cx="1940212" cy="996044"/>
            </a:xfrm>
            <a:prstGeom prst="rect">
              <a:avLst/>
            </a:prstGeom>
            <a:noFill/>
            <a:ln w="38100" cap="flat" cmpd="sng">
              <a:solidFill>
                <a:srgbClr val="6ABC1B"/>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9" name="Google Shape;99;p1"/>
            <p:cNvSpPr txBox="1"/>
            <p:nvPr/>
          </p:nvSpPr>
          <p:spPr>
            <a:xfrm>
              <a:off x="4516105" y="4080295"/>
              <a:ext cx="2034285" cy="641965"/>
            </a:xfrm>
            <a:prstGeom prst="rect">
              <a:avLst/>
            </a:prstGeom>
            <a:noFill/>
            <a:ln>
              <a:noFill/>
            </a:ln>
          </p:spPr>
          <p:txBody>
            <a:bodyPr spcFirstLastPara="1" wrap="square" lIns="91425" tIns="45700" rIns="91425" bIns="45700" anchor="t" anchorCtr="0">
              <a:spAutoFit/>
            </a:bodyPr>
            <a:lstStyle/>
            <a:p>
              <a:pPr marL="0" marR="0" lvl="0" indent="0" algn="l" rtl="0">
                <a:lnSpc>
                  <a:spcPct val="130000"/>
                </a:lnSpc>
                <a:spcBef>
                  <a:spcPts val="0"/>
                </a:spcBef>
                <a:spcAft>
                  <a:spcPts val="0"/>
                </a:spcAft>
                <a:buNone/>
              </a:pPr>
              <a:r>
                <a:rPr lang="en-US" sz="1100" b="1">
                  <a:solidFill>
                    <a:srgbClr val="6ABC1B"/>
                  </a:solidFill>
                  <a:latin typeface="Open Sans"/>
                  <a:ea typeface="Open Sans"/>
                  <a:cs typeface="Open Sans"/>
                  <a:sym typeface="Open Sans"/>
                </a:rPr>
                <a:t>PHASE 3: </a:t>
              </a:r>
              <a:endParaRPr/>
            </a:p>
            <a:p>
              <a:pPr marL="93663" marR="0" lvl="0" indent="-93663" algn="l" rtl="0">
                <a:lnSpc>
                  <a:spcPct val="150000"/>
                </a:lnSpc>
                <a:spcBef>
                  <a:spcPts val="0"/>
                </a:spcBef>
                <a:spcAft>
                  <a:spcPts val="0"/>
                </a:spcAft>
                <a:buClr>
                  <a:schemeClr val="dk1"/>
                </a:buClr>
                <a:buSzPts val="1100"/>
                <a:buFont typeface="Arial"/>
                <a:buChar char="•"/>
              </a:pPr>
              <a:r>
                <a:rPr lang="en-US" sz="1100">
                  <a:solidFill>
                    <a:schemeClr val="dk1"/>
                  </a:solidFill>
                  <a:latin typeface="Open Sans"/>
                  <a:ea typeface="Open Sans"/>
                  <a:cs typeface="Open Sans"/>
                  <a:sym typeface="Open Sans"/>
                </a:rPr>
                <a:t>5x skills training workshops</a:t>
              </a:r>
              <a:endParaRPr/>
            </a:p>
            <a:p>
              <a:pPr marL="93663" marR="0" lvl="0" indent="-93663" algn="l" rtl="0">
                <a:lnSpc>
                  <a:spcPct val="150000"/>
                </a:lnSpc>
                <a:spcBef>
                  <a:spcPts val="0"/>
                </a:spcBef>
                <a:spcAft>
                  <a:spcPts val="0"/>
                </a:spcAft>
                <a:buClr>
                  <a:schemeClr val="dk1"/>
                </a:buClr>
                <a:buSzPts val="1100"/>
                <a:buFont typeface="Arial"/>
                <a:buChar char="•"/>
              </a:pPr>
              <a:r>
                <a:rPr lang="en-US" sz="1100">
                  <a:solidFill>
                    <a:schemeClr val="dk1"/>
                  </a:solidFill>
                  <a:latin typeface="Open Sans"/>
                  <a:ea typeface="Open Sans"/>
                  <a:cs typeface="Open Sans"/>
                  <a:sym typeface="Open Sans"/>
                </a:rPr>
                <a:t>5x 1:1 executive coaching </a:t>
              </a:r>
              <a:endParaRPr/>
            </a:p>
            <a:p>
              <a:pPr marL="93663" marR="0" lvl="0" indent="-93663" algn="l" rtl="0">
                <a:lnSpc>
                  <a:spcPct val="150000"/>
                </a:lnSpc>
                <a:spcBef>
                  <a:spcPts val="0"/>
                </a:spcBef>
                <a:spcAft>
                  <a:spcPts val="0"/>
                </a:spcAft>
                <a:buClr>
                  <a:schemeClr val="dk1"/>
                </a:buClr>
                <a:buSzPts val="1100"/>
                <a:buFont typeface="Arial"/>
                <a:buChar char="•"/>
              </a:pPr>
              <a:r>
                <a:rPr lang="en-US" sz="1100">
                  <a:solidFill>
                    <a:schemeClr val="dk1"/>
                  </a:solidFill>
                  <a:latin typeface="Open Sans"/>
                  <a:ea typeface="Open Sans"/>
                  <a:cs typeface="Open Sans"/>
                  <a:sym typeface="Open Sans"/>
                </a:rPr>
                <a:t>1x group leadership coaching</a:t>
              </a:r>
              <a:endParaRPr/>
            </a:p>
            <a:p>
              <a:pPr marL="93663" marR="0" lvl="0" indent="-93663" algn="l" rtl="0">
                <a:lnSpc>
                  <a:spcPct val="150000"/>
                </a:lnSpc>
                <a:spcBef>
                  <a:spcPts val="0"/>
                </a:spcBef>
                <a:spcAft>
                  <a:spcPts val="0"/>
                </a:spcAft>
                <a:buClr>
                  <a:schemeClr val="dk1"/>
                </a:buClr>
                <a:buSzPts val="1100"/>
                <a:buFont typeface="Arial"/>
                <a:buChar char="•"/>
              </a:pPr>
              <a:r>
                <a:rPr lang="en-US" sz="1100">
                  <a:solidFill>
                    <a:schemeClr val="dk1"/>
                  </a:solidFill>
                  <a:latin typeface="Open Sans"/>
                  <a:ea typeface="Open Sans"/>
                  <a:cs typeface="Open Sans"/>
                  <a:sym typeface="Open Sans"/>
                </a:rPr>
                <a:t>2x group sales coaching</a:t>
              </a:r>
              <a:endParaRPr/>
            </a:p>
          </p:txBody>
        </p:sp>
      </p:grpSp>
      <p:grpSp>
        <p:nvGrpSpPr>
          <p:cNvPr id="100" name="Google Shape;100;p1"/>
          <p:cNvGrpSpPr/>
          <p:nvPr/>
        </p:nvGrpSpPr>
        <p:grpSpPr>
          <a:xfrm>
            <a:off x="6656222" y="4225714"/>
            <a:ext cx="2033127" cy="2041434"/>
            <a:chOff x="6515114" y="4013246"/>
            <a:chExt cx="2033127" cy="996044"/>
          </a:xfrm>
        </p:grpSpPr>
        <p:sp>
          <p:nvSpPr>
            <p:cNvPr id="101" name="Google Shape;101;p1"/>
            <p:cNvSpPr/>
            <p:nvPr/>
          </p:nvSpPr>
          <p:spPr>
            <a:xfrm>
              <a:off x="6515114" y="4013246"/>
              <a:ext cx="1915704" cy="996044"/>
            </a:xfrm>
            <a:prstGeom prst="rect">
              <a:avLst/>
            </a:prstGeom>
            <a:noFill/>
            <a:ln w="38100" cap="flat" cmpd="sng">
              <a:solidFill>
                <a:srgbClr val="1E337B"/>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2" name="Google Shape;102;p1"/>
            <p:cNvSpPr txBox="1"/>
            <p:nvPr/>
          </p:nvSpPr>
          <p:spPr>
            <a:xfrm>
              <a:off x="6515114" y="4080295"/>
              <a:ext cx="2033127" cy="880363"/>
            </a:xfrm>
            <a:prstGeom prst="rect">
              <a:avLst/>
            </a:prstGeom>
            <a:noFill/>
            <a:ln>
              <a:noFill/>
            </a:ln>
          </p:spPr>
          <p:txBody>
            <a:bodyPr spcFirstLastPara="1" wrap="square" lIns="91425" tIns="45700" rIns="91425" bIns="45700" anchor="t" anchorCtr="0">
              <a:spAutoFit/>
            </a:bodyPr>
            <a:lstStyle/>
            <a:p>
              <a:pPr marL="0" marR="0" lvl="0" indent="0" algn="l" rtl="0">
                <a:lnSpc>
                  <a:spcPct val="130000"/>
                </a:lnSpc>
                <a:spcBef>
                  <a:spcPts val="0"/>
                </a:spcBef>
                <a:spcAft>
                  <a:spcPts val="0"/>
                </a:spcAft>
                <a:buNone/>
              </a:pPr>
              <a:r>
                <a:rPr lang="en-US" sz="1100" b="1">
                  <a:solidFill>
                    <a:srgbClr val="1E337B"/>
                  </a:solidFill>
                  <a:latin typeface="Open Sans"/>
                  <a:ea typeface="Open Sans"/>
                  <a:cs typeface="Open Sans"/>
                  <a:sym typeface="Open Sans"/>
                </a:rPr>
                <a:t>PHASE 4: </a:t>
              </a:r>
              <a:endParaRPr/>
            </a:p>
            <a:p>
              <a:pPr marL="93663" marR="0" lvl="0" indent="-93663" algn="l" rtl="0">
                <a:lnSpc>
                  <a:spcPct val="150000"/>
                </a:lnSpc>
                <a:spcBef>
                  <a:spcPts val="0"/>
                </a:spcBef>
                <a:spcAft>
                  <a:spcPts val="0"/>
                </a:spcAft>
                <a:buClr>
                  <a:schemeClr val="dk1"/>
                </a:buClr>
                <a:buSzPts val="1100"/>
                <a:buFont typeface="Arial"/>
                <a:buChar char="•"/>
              </a:pPr>
              <a:r>
                <a:rPr lang="en-US" sz="1100" i="1">
                  <a:solidFill>
                    <a:schemeClr val="dk1"/>
                  </a:solidFill>
                  <a:latin typeface="Open Sans"/>
                  <a:ea typeface="Open Sans"/>
                  <a:cs typeface="Open Sans"/>
                  <a:sym typeface="Open Sans"/>
                </a:rPr>
                <a:t>Pivotal Diagnostics re-measure</a:t>
              </a:r>
              <a:endParaRPr sz="1100">
                <a:solidFill>
                  <a:schemeClr val="dk1"/>
                </a:solidFill>
                <a:latin typeface="Open Sans"/>
                <a:ea typeface="Open Sans"/>
                <a:cs typeface="Open Sans"/>
                <a:sym typeface="Open Sans"/>
              </a:endParaRPr>
            </a:p>
            <a:p>
              <a:pPr marL="93663" marR="0" lvl="0" indent="-93663" algn="l" rtl="0">
                <a:lnSpc>
                  <a:spcPct val="150000"/>
                </a:lnSpc>
                <a:spcBef>
                  <a:spcPts val="0"/>
                </a:spcBef>
                <a:spcAft>
                  <a:spcPts val="0"/>
                </a:spcAft>
                <a:buClr>
                  <a:schemeClr val="dk1"/>
                </a:buClr>
                <a:buSzPts val="1100"/>
                <a:buFont typeface="Arial"/>
                <a:buChar char="•"/>
              </a:pPr>
              <a:r>
                <a:rPr lang="en-US" sz="1100">
                  <a:solidFill>
                    <a:schemeClr val="dk1"/>
                  </a:solidFill>
                  <a:latin typeface="Open Sans"/>
                  <a:ea typeface="Open Sans"/>
                  <a:cs typeface="Open Sans"/>
                  <a:sym typeface="Open Sans"/>
                </a:rPr>
                <a:t>Top tips from executive coach</a:t>
              </a:r>
              <a:endParaRPr/>
            </a:p>
            <a:p>
              <a:pPr marL="93663" marR="0" lvl="0" indent="-93663" algn="l" rtl="0">
                <a:lnSpc>
                  <a:spcPct val="150000"/>
                </a:lnSpc>
                <a:spcBef>
                  <a:spcPts val="0"/>
                </a:spcBef>
                <a:spcAft>
                  <a:spcPts val="0"/>
                </a:spcAft>
                <a:buClr>
                  <a:schemeClr val="dk1"/>
                </a:buClr>
                <a:buSzPts val="1100"/>
                <a:buFont typeface="Arial"/>
                <a:buChar char="•"/>
              </a:pPr>
              <a:r>
                <a:rPr lang="en-US" sz="1100">
                  <a:solidFill>
                    <a:schemeClr val="dk1"/>
                  </a:solidFill>
                  <a:latin typeface="Open Sans"/>
                  <a:ea typeface="Open Sans"/>
                  <a:cs typeface="Open Sans"/>
                  <a:sym typeface="Open Sans"/>
                </a:rPr>
                <a:t>Report on outcomes </a:t>
              </a:r>
              <a:endParaRPr/>
            </a:p>
            <a:p>
              <a:pPr marL="93663" marR="0" lvl="0" indent="-93663" algn="l" rtl="0">
                <a:lnSpc>
                  <a:spcPct val="150000"/>
                </a:lnSpc>
                <a:spcBef>
                  <a:spcPts val="0"/>
                </a:spcBef>
                <a:spcAft>
                  <a:spcPts val="0"/>
                </a:spcAft>
                <a:buClr>
                  <a:schemeClr val="dk1"/>
                </a:buClr>
                <a:buSzPts val="1100"/>
                <a:buFont typeface="Arial"/>
                <a:buChar char="•"/>
              </a:pPr>
              <a:r>
                <a:rPr lang="en-US" sz="1100">
                  <a:solidFill>
                    <a:schemeClr val="dk1"/>
                  </a:solidFill>
                  <a:latin typeface="Open Sans"/>
                  <a:ea typeface="Open Sans"/>
                  <a:cs typeface="Open Sans"/>
                  <a:sym typeface="Open Sans"/>
                </a:rPr>
                <a:t>Identify future learning</a:t>
              </a:r>
              <a:endParaRPr/>
            </a:p>
          </p:txBody>
        </p:sp>
      </p:grpSp>
      <p:sp>
        <p:nvSpPr>
          <p:cNvPr id="103" name="Google Shape;103;p1"/>
          <p:cNvSpPr/>
          <p:nvPr/>
        </p:nvSpPr>
        <p:spPr>
          <a:xfrm>
            <a:off x="4390474" y="3421655"/>
            <a:ext cx="2329978" cy="587911"/>
          </a:xfrm>
          <a:prstGeom prst="chevron">
            <a:avLst>
              <a:gd name="adj" fmla="val 53533"/>
            </a:avLst>
          </a:prstGeom>
          <a:solidFill>
            <a:srgbClr val="6ABC1B"/>
          </a:solidFill>
          <a:ln w="9525" cap="flat" cmpd="sng">
            <a:solidFill>
              <a:srgbClr val="7F7F7F"/>
            </a:solidFill>
            <a:prstDash val="solid"/>
            <a:round/>
            <a:headEnd type="none" w="sm" len="sm"/>
            <a:tailEnd type="none" w="sm" len="sm"/>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US" sz="1100" b="1">
                <a:solidFill>
                  <a:srgbClr val="FFFFFF"/>
                </a:solidFill>
                <a:latin typeface="Open Sans"/>
                <a:ea typeface="Open Sans"/>
                <a:cs typeface="Open Sans"/>
                <a:sym typeface="Open Sans"/>
              </a:rPr>
              <a:t>    EXECUTING FOR RESULTS</a:t>
            </a:r>
            <a:endParaRPr/>
          </a:p>
        </p:txBody>
      </p:sp>
      <p:sp>
        <p:nvSpPr>
          <p:cNvPr id="104" name="Google Shape;104;p1"/>
          <p:cNvSpPr/>
          <p:nvPr/>
        </p:nvSpPr>
        <p:spPr>
          <a:xfrm>
            <a:off x="6527527" y="3421655"/>
            <a:ext cx="2056158" cy="587911"/>
          </a:xfrm>
          <a:prstGeom prst="chevron">
            <a:avLst>
              <a:gd name="adj" fmla="val 53533"/>
            </a:avLst>
          </a:prstGeom>
          <a:solidFill>
            <a:srgbClr val="1E337B"/>
          </a:solidFill>
          <a:ln w="9525" cap="flat" cmpd="sng">
            <a:solidFill>
              <a:srgbClr val="7F7F7F"/>
            </a:solidFill>
            <a:prstDash val="solid"/>
            <a:round/>
            <a:headEnd type="none" w="sm" len="sm"/>
            <a:tailEnd type="none" w="sm" len="sm"/>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US" sz="1100" b="1">
                <a:solidFill>
                  <a:srgbClr val="FFFFFF"/>
                </a:solidFill>
                <a:latin typeface="Open Sans"/>
                <a:ea typeface="Open Sans"/>
                <a:cs typeface="Open Sans"/>
                <a:sym typeface="Open Sans"/>
              </a:rPr>
              <a:t>  MEASURES &amp;         REPORTING</a:t>
            </a:r>
            <a:endParaRPr/>
          </a:p>
        </p:txBody>
      </p:sp>
      <p:sp>
        <p:nvSpPr>
          <p:cNvPr id="105" name="Google Shape;105;p1"/>
          <p:cNvSpPr/>
          <p:nvPr/>
        </p:nvSpPr>
        <p:spPr>
          <a:xfrm>
            <a:off x="2393216" y="3421655"/>
            <a:ext cx="2199691" cy="587911"/>
          </a:xfrm>
          <a:prstGeom prst="chevron">
            <a:avLst>
              <a:gd name="adj" fmla="val 53533"/>
            </a:avLst>
          </a:prstGeom>
          <a:solidFill>
            <a:srgbClr val="7F7F7F"/>
          </a:solidFill>
          <a:ln w="9525" cap="flat" cmpd="sng">
            <a:solidFill>
              <a:srgbClr val="7F7F7F"/>
            </a:solidFill>
            <a:prstDash val="solid"/>
            <a:round/>
            <a:headEnd type="none" w="sm" len="sm"/>
            <a:tailEnd type="none" w="sm" len="sm"/>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US" sz="1100" b="1">
                <a:solidFill>
                  <a:srgbClr val="FFFFFF"/>
                </a:solidFill>
                <a:latin typeface="Open Sans"/>
                <a:ea typeface="Open Sans"/>
                <a:cs typeface="Open Sans"/>
                <a:sym typeface="Open Sans"/>
              </a:rPr>
              <a:t>FOCUS, GAPS </a:t>
            </a:r>
            <a:endParaRPr/>
          </a:p>
          <a:p>
            <a:pPr marL="0" marR="0" lvl="0" indent="0" algn="ctr" rtl="0">
              <a:spcBef>
                <a:spcPts val="0"/>
              </a:spcBef>
              <a:spcAft>
                <a:spcPts val="0"/>
              </a:spcAft>
              <a:buNone/>
            </a:pPr>
            <a:r>
              <a:rPr lang="en-US" sz="1100" b="1">
                <a:solidFill>
                  <a:srgbClr val="FFFFFF"/>
                </a:solidFill>
                <a:latin typeface="Open Sans"/>
                <a:ea typeface="Open Sans"/>
                <a:cs typeface="Open Sans"/>
                <a:sym typeface="Open Sans"/>
              </a:rPr>
              <a:t>&amp; SOLUTIONS</a:t>
            </a:r>
            <a:endParaRPr/>
          </a:p>
        </p:txBody>
      </p:sp>
      <p:sp>
        <p:nvSpPr>
          <p:cNvPr id="106" name="Google Shape;106;p1"/>
          <p:cNvSpPr/>
          <p:nvPr/>
        </p:nvSpPr>
        <p:spPr>
          <a:xfrm>
            <a:off x="362836" y="3421655"/>
            <a:ext cx="2223282" cy="587911"/>
          </a:xfrm>
          <a:prstGeom prst="chevron">
            <a:avLst>
              <a:gd name="adj" fmla="val 53533"/>
            </a:avLst>
          </a:prstGeom>
          <a:solidFill>
            <a:srgbClr val="A5A5A5"/>
          </a:solidFill>
          <a:ln w="9525" cap="flat" cmpd="sng">
            <a:solidFill>
              <a:srgbClr val="7F7F7F"/>
            </a:solidFill>
            <a:prstDash val="solid"/>
            <a:round/>
            <a:headEnd type="none" w="sm" len="sm"/>
            <a:tailEnd type="none" w="sm" len="sm"/>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US" sz="1100" b="1">
                <a:solidFill>
                  <a:srgbClr val="FFFFFF"/>
                </a:solidFill>
                <a:latin typeface="Open Sans"/>
                <a:ea typeface="Open Sans"/>
                <a:cs typeface="Open Sans"/>
                <a:sym typeface="Open Sans"/>
              </a:rPr>
              <a:t>DIAGNOSIS </a:t>
            </a:r>
            <a:endParaRPr/>
          </a:p>
          <a:p>
            <a:pPr marL="0" marR="0" lvl="0" indent="0" algn="ctr" rtl="0">
              <a:spcBef>
                <a:spcPts val="0"/>
              </a:spcBef>
              <a:spcAft>
                <a:spcPts val="0"/>
              </a:spcAft>
              <a:buNone/>
            </a:pPr>
            <a:r>
              <a:rPr lang="en-US" sz="1100" b="1">
                <a:solidFill>
                  <a:srgbClr val="FFFFFF"/>
                </a:solidFill>
                <a:latin typeface="Open Sans"/>
                <a:ea typeface="Open Sans"/>
                <a:cs typeface="Open Sans"/>
                <a:sym typeface="Open Sans"/>
              </a:rPr>
              <a:t>&amp; INSIGHTS</a:t>
            </a:r>
            <a:endParaRPr/>
          </a:p>
        </p:txBody>
      </p:sp>
      <p:pic>
        <p:nvPicPr>
          <p:cNvPr id="107" name="Google Shape;107;p1" descr="Vision Coaching logo.jpg"/>
          <p:cNvPicPr preferRelativeResize="0"/>
          <p:nvPr/>
        </p:nvPicPr>
        <p:blipFill rotWithShape="1">
          <a:blip r:embed="rId3">
            <a:alphaModFix/>
          </a:blip>
          <a:srcRect/>
          <a:stretch/>
        </p:blipFill>
        <p:spPr>
          <a:xfrm>
            <a:off x="170693" y="149950"/>
            <a:ext cx="1910629" cy="479774"/>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
          <p:cNvSpPr/>
          <p:nvPr/>
        </p:nvSpPr>
        <p:spPr>
          <a:xfrm>
            <a:off x="0" y="6516602"/>
            <a:ext cx="9144000" cy="363682"/>
          </a:xfrm>
          <a:prstGeom prst="rect">
            <a:avLst/>
          </a:prstGeom>
          <a:solidFill>
            <a:srgbClr val="1E337B"/>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3" name="Google Shape;113;p2"/>
          <p:cNvSpPr/>
          <p:nvPr/>
        </p:nvSpPr>
        <p:spPr>
          <a:xfrm rot="10800000">
            <a:off x="4338335" y="6448583"/>
            <a:ext cx="576877" cy="363682"/>
          </a:xfrm>
          <a:prstGeom prst="triangle">
            <a:avLst>
              <a:gd name="adj" fmla="val 50000"/>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4" name="Google Shape;114;p2"/>
          <p:cNvSpPr/>
          <p:nvPr/>
        </p:nvSpPr>
        <p:spPr>
          <a:xfrm rot="10800000">
            <a:off x="5715000" y="-1"/>
            <a:ext cx="3429000" cy="1066800"/>
          </a:xfrm>
          <a:prstGeom prst="rtTriangle">
            <a:avLst/>
          </a:prstGeom>
          <a:solidFill>
            <a:srgbClr val="1E337B"/>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5" name="Google Shape;115;p2"/>
          <p:cNvSpPr txBox="1"/>
          <p:nvPr/>
        </p:nvSpPr>
        <p:spPr>
          <a:xfrm>
            <a:off x="2563436" y="308349"/>
            <a:ext cx="3857606" cy="415498"/>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100">
                <a:solidFill>
                  <a:srgbClr val="6ABC1B"/>
                </a:solidFill>
                <a:latin typeface="Open Sans"/>
                <a:ea typeface="Open Sans"/>
                <a:cs typeface="Open Sans"/>
                <a:sym typeface="Open Sans"/>
              </a:rPr>
              <a:t>PIVOTAL GROWTH PROGRAM</a:t>
            </a:r>
            <a:endParaRPr/>
          </a:p>
        </p:txBody>
      </p:sp>
      <p:sp>
        <p:nvSpPr>
          <p:cNvPr id="116" name="Google Shape;116;p2"/>
          <p:cNvSpPr txBox="1"/>
          <p:nvPr/>
        </p:nvSpPr>
        <p:spPr>
          <a:xfrm>
            <a:off x="2187153" y="656351"/>
            <a:ext cx="4762347" cy="27699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200">
                <a:solidFill>
                  <a:schemeClr val="dk1"/>
                </a:solidFill>
                <a:latin typeface="Open Sans"/>
                <a:ea typeface="Open Sans"/>
                <a:cs typeface="Open Sans"/>
                <a:sym typeface="Open Sans"/>
              </a:rPr>
              <a:t>Expected Deliverables, Insights &amp; Measurable Results</a:t>
            </a:r>
            <a:endParaRPr/>
          </a:p>
        </p:txBody>
      </p:sp>
      <p:sp>
        <p:nvSpPr>
          <p:cNvPr id="117" name="Google Shape;117;p2"/>
          <p:cNvSpPr txBox="1"/>
          <p:nvPr/>
        </p:nvSpPr>
        <p:spPr>
          <a:xfrm>
            <a:off x="5773619" y="2664125"/>
            <a:ext cx="3182656" cy="3086614"/>
          </a:xfrm>
          <a:prstGeom prst="rect">
            <a:avLst/>
          </a:prstGeom>
          <a:noFill/>
          <a:ln>
            <a:noFill/>
          </a:ln>
        </p:spPr>
        <p:txBody>
          <a:bodyPr spcFirstLastPara="1" wrap="square" lIns="91425" tIns="45700" rIns="91425" bIns="45700" anchor="t" anchorCtr="0">
            <a:spAutoFit/>
          </a:bodyPr>
          <a:lstStyle/>
          <a:p>
            <a:pPr marL="0" marR="0" lvl="0" indent="0" algn="l" rtl="0">
              <a:lnSpc>
                <a:spcPct val="120000"/>
              </a:lnSpc>
              <a:spcBef>
                <a:spcPts val="0"/>
              </a:spcBef>
              <a:spcAft>
                <a:spcPts val="0"/>
              </a:spcAft>
              <a:buNone/>
            </a:pPr>
            <a:r>
              <a:rPr lang="en-US" sz="1100">
                <a:solidFill>
                  <a:schemeClr val="dk1"/>
                </a:solidFill>
                <a:latin typeface="Open Sans"/>
                <a:ea typeface="Open Sans"/>
                <a:cs typeface="Open Sans"/>
                <a:sym typeface="Open Sans"/>
              </a:rPr>
              <a:t>Beyond the accelerated growth of your business, participants can expect:</a:t>
            </a:r>
            <a:endParaRPr/>
          </a:p>
          <a:p>
            <a:pPr marL="0" marR="0" lvl="0" indent="0" algn="l" rtl="0">
              <a:spcBef>
                <a:spcPts val="0"/>
              </a:spcBef>
              <a:spcAft>
                <a:spcPts val="0"/>
              </a:spcAft>
              <a:buNone/>
            </a:pPr>
            <a:endParaRPr sz="1100">
              <a:solidFill>
                <a:schemeClr val="dk1"/>
              </a:solidFill>
              <a:latin typeface="Open Sans"/>
              <a:ea typeface="Open Sans"/>
              <a:cs typeface="Open Sans"/>
              <a:sym typeface="Open Sans"/>
            </a:endParaRPr>
          </a:p>
          <a:p>
            <a:pPr marL="171450" marR="0" lvl="0" indent="-171450" algn="l" rtl="0">
              <a:lnSpc>
                <a:spcPct val="120000"/>
              </a:lnSpc>
              <a:spcBef>
                <a:spcPts val="0"/>
              </a:spcBef>
              <a:spcAft>
                <a:spcPts val="0"/>
              </a:spcAft>
              <a:buClr>
                <a:srgbClr val="6ABC1B"/>
              </a:buClr>
              <a:buSzPts val="1100"/>
              <a:buFont typeface="Noto Sans Symbols"/>
              <a:buChar char="⮚"/>
            </a:pPr>
            <a:r>
              <a:rPr lang="en-US" sz="1100">
                <a:solidFill>
                  <a:schemeClr val="dk1"/>
                </a:solidFill>
                <a:latin typeface="Open Sans"/>
                <a:ea typeface="Open Sans"/>
                <a:cs typeface="Open Sans"/>
                <a:sym typeface="Open Sans"/>
              </a:rPr>
              <a:t>Increased confidence in business development</a:t>
            </a:r>
            <a:endParaRPr/>
          </a:p>
          <a:p>
            <a:pPr marL="171450" marR="0" lvl="0" indent="-171450" algn="l" rtl="0">
              <a:lnSpc>
                <a:spcPct val="120000"/>
              </a:lnSpc>
              <a:spcBef>
                <a:spcPts val="0"/>
              </a:spcBef>
              <a:spcAft>
                <a:spcPts val="0"/>
              </a:spcAft>
              <a:buClr>
                <a:srgbClr val="6ABC1B"/>
              </a:buClr>
              <a:buSzPts val="1100"/>
              <a:buFont typeface="Noto Sans Symbols"/>
              <a:buChar char="⮚"/>
            </a:pPr>
            <a:r>
              <a:rPr lang="en-US" sz="1100">
                <a:solidFill>
                  <a:schemeClr val="dk1"/>
                </a:solidFill>
                <a:latin typeface="Open Sans"/>
                <a:ea typeface="Open Sans"/>
                <a:cs typeface="Open Sans"/>
                <a:sym typeface="Open Sans"/>
              </a:rPr>
              <a:t>Stronger self-awareness</a:t>
            </a:r>
            <a:endParaRPr/>
          </a:p>
          <a:p>
            <a:pPr marL="171450" marR="0" lvl="0" indent="-171450" algn="l" rtl="0">
              <a:lnSpc>
                <a:spcPct val="120000"/>
              </a:lnSpc>
              <a:spcBef>
                <a:spcPts val="0"/>
              </a:spcBef>
              <a:spcAft>
                <a:spcPts val="0"/>
              </a:spcAft>
              <a:buClr>
                <a:srgbClr val="6ABC1B"/>
              </a:buClr>
              <a:buSzPts val="1100"/>
              <a:buFont typeface="Noto Sans Symbols"/>
              <a:buChar char="⮚"/>
            </a:pPr>
            <a:r>
              <a:rPr lang="en-US" sz="1100">
                <a:solidFill>
                  <a:schemeClr val="dk1"/>
                </a:solidFill>
                <a:latin typeface="Open Sans"/>
                <a:ea typeface="Open Sans"/>
                <a:cs typeface="Open Sans"/>
                <a:sym typeface="Open Sans"/>
              </a:rPr>
              <a:t>Heightened interpersonal skills</a:t>
            </a:r>
            <a:endParaRPr/>
          </a:p>
          <a:p>
            <a:pPr marL="171450" marR="0" lvl="0" indent="-171450" algn="l" rtl="0">
              <a:lnSpc>
                <a:spcPct val="120000"/>
              </a:lnSpc>
              <a:spcBef>
                <a:spcPts val="0"/>
              </a:spcBef>
              <a:spcAft>
                <a:spcPts val="0"/>
              </a:spcAft>
              <a:buClr>
                <a:srgbClr val="6ABC1B"/>
              </a:buClr>
              <a:buSzPts val="1100"/>
              <a:buFont typeface="Noto Sans Symbols"/>
              <a:buChar char="⮚"/>
            </a:pPr>
            <a:r>
              <a:rPr lang="en-US" sz="1100">
                <a:solidFill>
                  <a:schemeClr val="dk1"/>
                </a:solidFill>
                <a:latin typeface="Open Sans"/>
                <a:ea typeface="Open Sans"/>
                <a:cs typeface="Open Sans"/>
                <a:sym typeface="Open Sans"/>
              </a:rPr>
              <a:t>A defined leader brand</a:t>
            </a:r>
            <a:endParaRPr/>
          </a:p>
          <a:p>
            <a:pPr marL="171450" marR="0" lvl="0" indent="-171450" algn="l" rtl="0">
              <a:lnSpc>
                <a:spcPct val="120000"/>
              </a:lnSpc>
              <a:spcBef>
                <a:spcPts val="0"/>
              </a:spcBef>
              <a:spcAft>
                <a:spcPts val="0"/>
              </a:spcAft>
              <a:buClr>
                <a:srgbClr val="6ABC1B"/>
              </a:buClr>
              <a:buSzPts val="1100"/>
              <a:buFont typeface="Noto Sans Symbols"/>
              <a:buChar char="⮚"/>
            </a:pPr>
            <a:r>
              <a:rPr lang="en-US" sz="1100">
                <a:solidFill>
                  <a:schemeClr val="dk1"/>
                </a:solidFill>
                <a:latin typeface="Open Sans"/>
                <a:ea typeface="Open Sans"/>
                <a:cs typeface="Open Sans"/>
                <a:sym typeface="Open Sans"/>
              </a:rPr>
              <a:t>Clarity on professional development opportunities </a:t>
            </a:r>
            <a:endParaRPr/>
          </a:p>
          <a:p>
            <a:pPr marL="171450" marR="0" lvl="0" indent="-171450" algn="l" rtl="0">
              <a:lnSpc>
                <a:spcPct val="120000"/>
              </a:lnSpc>
              <a:spcBef>
                <a:spcPts val="0"/>
              </a:spcBef>
              <a:spcAft>
                <a:spcPts val="0"/>
              </a:spcAft>
              <a:buClr>
                <a:srgbClr val="6ABC1B"/>
              </a:buClr>
              <a:buSzPts val="1100"/>
              <a:buFont typeface="Noto Sans Symbols"/>
              <a:buChar char="⮚"/>
            </a:pPr>
            <a:r>
              <a:rPr lang="en-US" sz="1100">
                <a:solidFill>
                  <a:schemeClr val="dk1"/>
                </a:solidFill>
                <a:latin typeface="Open Sans"/>
                <a:ea typeface="Open Sans"/>
                <a:cs typeface="Open Sans"/>
                <a:sym typeface="Open Sans"/>
              </a:rPr>
              <a:t>Leadership frameworks and business development templates for future use</a:t>
            </a:r>
            <a:endParaRPr/>
          </a:p>
          <a:p>
            <a:pPr marL="171450" marR="0" lvl="0" indent="-171450" algn="l" rtl="0">
              <a:lnSpc>
                <a:spcPct val="120000"/>
              </a:lnSpc>
              <a:spcBef>
                <a:spcPts val="0"/>
              </a:spcBef>
              <a:spcAft>
                <a:spcPts val="0"/>
              </a:spcAft>
              <a:buClr>
                <a:srgbClr val="6ABC1B"/>
              </a:buClr>
              <a:buSzPts val="1100"/>
              <a:buFont typeface="Noto Sans Symbols"/>
              <a:buChar char="⮚"/>
            </a:pPr>
            <a:r>
              <a:rPr lang="en-US" sz="1100">
                <a:solidFill>
                  <a:schemeClr val="dk1"/>
                </a:solidFill>
                <a:latin typeface="Open Sans"/>
                <a:ea typeface="Open Sans"/>
                <a:cs typeface="Open Sans"/>
                <a:sym typeface="Open Sans"/>
              </a:rPr>
              <a:t>Results such as pipeline growth, new clients, increased revenue, improved employee engagement and retention</a:t>
            </a:r>
            <a:endParaRPr/>
          </a:p>
        </p:txBody>
      </p:sp>
      <p:sp>
        <p:nvSpPr>
          <p:cNvPr id="118" name="Google Shape;118;p2"/>
          <p:cNvSpPr txBox="1"/>
          <p:nvPr/>
        </p:nvSpPr>
        <p:spPr>
          <a:xfrm>
            <a:off x="2963237" y="2671322"/>
            <a:ext cx="2751762" cy="2693557"/>
          </a:xfrm>
          <a:prstGeom prst="rect">
            <a:avLst/>
          </a:prstGeom>
          <a:noFill/>
          <a:ln>
            <a:noFill/>
          </a:ln>
        </p:spPr>
        <p:txBody>
          <a:bodyPr spcFirstLastPara="1" wrap="square" lIns="91425" tIns="45700" rIns="91425" bIns="45700" anchor="t" anchorCtr="0">
            <a:spAutoFit/>
          </a:bodyPr>
          <a:lstStyle/>
          <a:p>
            <a:pPr marL="0" marR="0" lvl="0" indent="0" algn="l" rtl="0">
              <a:lnSpc>
                <a:spcPct val="120000"/>
              </a:lnSpc>
              <a:spcBef>
                <a:spcPts val="0"/>
              </a:spcBef>
              <a:spcAft>
                <a:spcPts val="0"/>
              </a:spcAft>
              <a:buNone/>
            </a:pPr>
            <a:r>
              <a:rPr lang="en-US" sz="1100">
                <a:solidFill>
                  <a:schemeClr val="dk1"/>
                </a:solidFill>
                <a:latin typeface="Open Sans"/>
                <a:ea typeface="Open Sans"/>
                <a:cs typeface="Open Sans"/>
                <a:sym typeface="Open Sans"/>
              </a:rPr>
              <a:t>The Pivotal Growth diagnostic delivers a clear, yet robust final report that:</a:t>
            </a:r>
            <a:endParaRPr/>
          </a:p>
          <a:p>
            <a:pPr marL="0" marR="0" lvl="0" indent="0" algn="l" rtl="0">
              <a:spcBef>
                <a:spcPts val="0"/>
              </a:spcBef>
              <a:spcAft>
                <a:spcPts val="0"/>
              </a:spcAft>
              <a:buNone/>
            </a:pPr>
            <a:endParaRPr sz="1100">
              <a:solidFill>
                <a:schemeClr val="dk1"/>
              </a:solidFill>
              <a:latin typeface="Open Sans"/>
              <a:ea typeface="Open Sans"/>
              <a:cs typeface="Open Sans"/>
              <a:sym typeface="Open Sans"/>
            </a:endParaRPr>
          </a:p>
          <a:p>
            <a:pPr marL="171450" marR="0" lvl="0" indent="-171450" algn="l" rtl="0">
              <a:lnSpc>
                <a:spcPct val="120000"/>
              </a:lnSpc>
              <a:spcBef>
                <a:spcPts val="0"/>
              </a:spcBef>
              <a:spcAft>
                <a:spcPts val="0"/>
              </a:spcAft>
              <a:buClr>
                <a:srgbClr val="6ABC1B"/>
              </a:buClr>
              <a:buSzPts val="1100"/>
              <a:buFont typeface="Noto Sans Symbols"/>
              <a:buChar char="⮚"/>
            </a:pPr>
            <a:r>
              <a:rPr lang="en-US" sz="1100">
                <a:solidFill>
                  <a:schemeClr val="dk1"/>
                </a:solidFill>
                <a:latin typeface="Open Sans"/>
                <a:ea typeface="Open Sans"/>
                <a:cs typeface="Open Sans"/>
                <a:sym typeface="Open Sans"/>
              </a:rPr>
              <a:t>Delivers data on your leadership drivers</a:t>
            </a:r>
            <a:endParaRPr/>
          </a:p>
          <a:p>
            <a:pPr marL="171450" marR="0" lvl="0" indent="-171450" algn="l" rtl="0">
              <a:lnSpc>
                <a:spcPct val="120000"/>
              </a:lnSpc>
              <a:spcBef>
                <a:spcPts val="0"/>
              </a:spcBef>
              <a:spcAft>
                <a:spcPts val="0"/>
              </a:spcAft>
              <a:buClr>
                <a:srgbClr val="6ABC1B"/>
              </a:buClr>
              <a:buSzPts val="1100"/>
              <a:buFont typeface="Noto Sans Symbols"/>
              <a:buChar char="⮚"/>
            </a:pPr>
            <a:r>
              <a:rPr lang="en-US" sz="1100">
                <a:solidFill>
                  <a:schemeClr val="dk1"/>
                </a:solidFill>
                <a:latin typeface="Open Sans"/>
                <a:ea typeface="Open Sans"/>
                <a:cs typeface="Open Sans"/>
                <a:sym typeface="Open Sans"/>
              </a:rPr>
              <a:t>Provides insights on your capabilities and potential</a:t>
            </a:r>
            <a:endParaRPr/>
          </a:p>
          <a:p>
            <a:pPr marL="171450" marR="0" lvl="0" indent="-171450" algn="l" rtl="0">
              <a:lnSpc>
                <a:spcPct val="120000"/>
              </a:lnSpc>
              <a:spcBef>
                <a:spcPts val="0"/>
              </a:spcBef>
              <a:spcAft>
                <a:spcPts val="0"/>
              </a:spcAft>
              <a:buClr>
                <a:srgbClr val="6ABC1B"/>
              </a:buClr>
              <a:buSzPts val="1100"/>
              <a:buFont typeface="Noto Sans Symbols"/>
              <a:buChar char="⮚"/>
            </a:pPr>
            <a:r>
              <a:rPr lang="en-US" sz="1100">
                <a:solidFill>
                  <a:schemeClr val="dk1"/>
                </a:solidFill>
                <a:latin typeface="Open Sans"/>
                <a:ea typeface="Open Sans"/>
                <a:cs typeface="Open Sans"/>
                <a:sym typeface="Open Sans"/>
              </a:rPr>
              <a:t>Outlines your leader persona</a:t>
            </a:r>
            <a:endParaRPr/>
          </a:p>
          <a:p>
            <a:pPr marL="171450" marR="0" lvl="0" indent="-171450" algn="l" rtl="0">
              <a:lnSpc>
                <a:spcPct val="120000"/>
              </a:lnSpc>
              <a:spcBef>
                <a:spcPts val="0"/>
              </a:spcBef>
              <a:spcAft>
                <a:spcPts val="0"/>
              </a:spcAft>
              <a:buClr>
                <a:srgbClr val="6ABC1B"/>
              </a:buClr>
              <a:buSzPts val="1100"/>
              <a:buFont typeface="Noto Sans Symbols"/>
              <a:buChar char="⮚"/>
            </a:pPr>
            <a:r>
              <a:rPr lang="en-US" sz="1100">
                <a:solidFill>
                  <a:schemeClr val="dk1"/>
                </a:solidFill>
                <a:latin typeface="Open Sans"/>
                <a:ea typeface="Open Sans"/>
                <a:cs typeface="Open Sans"/>
                <a:sym typeface="Open Sans"/>
              </a:rPr>
              <a:t>Identifies strengths and development gaps</a:t>
            </a:r>
            <a:endParaRPr/>
          </a:p>
          <a:p>
            <a:pPr marL="171450" marR="0" lvl="0" indent="-171450" algn="l" rtl="0">
              <a:lnSpc>
                <a:spcPct val="120000"/>
              </a:lnSpc>
              <a:spcBef>
                <a:spcPts val="0"/>
              </a:spcBef>
              <a:spcAft>
                <a:spcPts val="0"/>
              </a:spcAft>
              <a:buClr>
                <a:srgbClr val="6ABC1B"/>
              </a:buClr>
              <a:buSzPts val="1100"/>
              <a:buFont typeface="Noto Sans Symbols"/>
              <a:buChar char="⮚"/>
            </a:pPr>
            <a:r>
              <a:rPr lang="en-US" sz="1100">
                <a:solidFill>
                  <a:schemeClr val="dk1"/>
                </a:solidFill>
                <a:latin typeface="Open Sans"/>
                <a:ea typeface="Open Sans"/>
                <a:cs typeface="Open Sans"/>
                <a:sym typeface="Open Sans"/>
              </a:rPr>
              <a:t>Supports decision making on development investments</a:t>
            </a:r>
            <a:endParaRPr/>
          </a:p>
          <a:p>
            <a:pPr marL="171450" marR="0" lvl="0" indent="-171450" algn="l" rtl="0">
              <a:lnSpc>
                <a:spcPct val="120000"/>
              </a:lnSpc>
              <a:spcBef>
                <a:spcPts val="0"/>
              </a:spcBef>
              <a:spcAft>
                <a:spcPts val="0"/>
              </a:spcAft>
              <a:buClr>
                <a:srgbClr val="6ABC1B"/>
              </a:buClr>
              <a:buSzPts val="1100"/>
              <a:buFont typeface="Noto Sans Symbols"/>
              <a:buChar char="⮚"/>
            </a:pPr>
            <a:r>
              <a:rPr lang="en-US" sz="1100">
                <a:solidFill>
                  <a:schemeClr val="dk1"/>
                </a:solidFill>
                <a:latin typeface="Open Sans"/>
                <a:ea typeface="Open Sans"/>
                <a:cs typeface="Open Sans"/>
                <a:sym typeface="Open Sans"/>
              </a:rPr>
              <a:t>Generates actions &amp; measures</a:t>
            </a:r>
            <a:endParaRPr/>
          </a:p>
        </p:txBody>
      </p:sp>
      <p:sp>
        <p:nvSpPr>
          <p:cNvPr id="119" name="Google Shape;119;p2"/>
          <p:cNvSpPr txBox="1"/>
          <p:nvPr/>
        </p:nvSpPr>
        <p:spPr>
          <a:xfrm>
            <a:off x="180029" y="5707323"/>
            <a:ext cx="8776246" cy="76944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100" i="1">
                <a:solidFill>
                  <a:schemeClr val="dk1"/>
                </a:solidFill>
                <a:latin typeface="Calibri"/>
                <a:ea typeface="Calibri"/>
                <a:cs typeface="Calibri"/>
                <a:sym typeface="Calibri"/>
              </a:rPr>
              <a:t>Vision Coaching is Atlantic Canada’s largest coaching company. They work with leaders who are committed to taking risks, who have the courage to lead by example, who think big and who make things happen. They facilitate this transformation through coaching, teaching coaching skills, and using a coach approach to build leadership capacity. Vision works to enhance the core leadership competencies that already exist in you, your team and your organization. </a:t>
            </a:r>
            <a:endParaRPr/>
          </a:p>
        </p:txBody>
      </p:sp>
      <p:sp>
        <p:nvSpPr>
          <p:cNvPr id="120" name="Google Shape;120;p2"/>
          <p:cNvSpPr/>
          <p:nvPr/>
        </p:nvSpPr>
        <p:spPr>
          <a:xfrm>
            <a:off x="180029" y="2664125"/>
            <a:ext cx="2747932" cy="3289747"/>
          </a:xfrm>
          <a:prstGeom prst="rect">
            <a:avLst/>
          </a:prstGeom>
          <a:noFill/>
          <a:ln>
            <a:noFill/>
          </a:ln>
        </p:spPr>
        <p:txBody>
          <a:bodyPr spcFirstLastPara="1" wrap="square" lIns="91425" tIns="45700" rIns="91425" bIns="45700" anchor="t" anchorCtr="0">
            <a:spAutoFit/>
          </a:bodyPr>
          <a:lstStyle/>
          <a:p>
            <a:pPr marL="0" marR="0" lvl="0" indent="0" algn="l" rtl="0">
              <a:lnSpc>
                <a:spcPct val="120000"/>
              </a:lnSpc>
              <a:spcBef>
                <a:spcPts val="0"/>
              </a:spcBef>
              <a:spcAft>
                <a:spcPts val="0"/>
              </a:spcAft>
              <a:buNone/>
            </a:pPr>
            <a:r>
              <a:rPr lang="en-US" sz="1100">
                <a:solidFill>
                  <a:schemeClr val="dk1"/>
                </a:solidFill>
                <a:latin typeface="Open Sans"/>
                <a:ea typeface="Open Sans"/>
                <a:cs typeface="Open Sans"/>
                <a:sym typeface="Open Sans"/>
              </a:rPr>
              <a:t>Depending on your needs, these are some of deliverables you can expect: </a:t>
            </a:r>
            <a:endParaRPr/>
          </a:p>
          <a:p>
            <a:pPr marL="0" marR="0" lvl="0" indent="0" algn="l" rtl="0">
              <a:spcBef>
                <a:spcPts val="0"/>
              </a:spcBef>
              <a:spcAft>
                <a:spcPts val="0"/>
              </a:spcAft>
              <a:buNone/>
            </a:pPr>
            <a:endParaRPr sz="1100">
              <a:solidFill>
                <a:schemeClr val="dk1"/>
              </a:solidFill>
              <a:latin typeface="Open Sans"/>
              <a:ea typeface="Open Sans"/>
              <a:cs typeface="Open Sans"/>
              <a:sym typeface="Open Sans"/>
            </a:endParaRPr>
          </a:p>
          <a:p>
            <a:pPr marL="171450" marR="0" lvl="0" indent="-171450" algn="l" rtl="0">
              <a:lnSpc>
                <a:spcPct val="120000"/>
              </a:lnSpc>
              <a:spcBef>
                <a:spcPts val="0"/>
              </a:spcBef>
              <a:spcAft>
                <a:spcPts val="0"/>
              </a:spcAft>
              <a:buClr>
                <a:srgbClr val="6ABC1B"/>
              </a:buClr>
              <a:buSzPts val="1100"/>
              <a:buFont typeface="Noto Sans Symbols"/>
              <a:buChar char="⮚"/>
            </a:pPr>
            <a:r>
              <a:rPr lang="en-US" sz="1100">
                <a:solidFill>
                  <a:schemeClr val="dk1"/>
                </a:solidFill>
                <a:latin typeface="Open Sans"/>
                <a:ea typeface="Open Sans"/>
                <a:cs typeface="Open Sans"/>
                <a:sym typeface="Open Sans"/>
              </a:rPr>
              <a:t>TAIS Leadership Report</a:t>
            </a:r>
            <a:endParaRPr/>
          </a:p>
          <a:p>
            <a:pPr marL="171450" marR="0" lvl="0" indent="-171450" algn="l" rtl="0">
              <a:lnSpc>
                <a:spcPct val="120000"/>
              </a:lnSpc>
              <a:spcBef>
                <a:spcPts val="0"/>
              </a:spcBef>
              <a:spcAft>
                <a:spcPts val="0"/>
              </a:spcAft>
              <a:buClr>
                <a:srgbClr val="6ABC1B"/>
              </a:buClr>
              <a:buSzPts val="1100"/>
              <a:buFont typeface="Noto Sans Symbols"/>
              <a:buChar char="⮚"/>
            </a:pPr>
            <a:r>
              <a:rPr lang="en-US" sz="1100">
                <a:solidFill>
                  <a:schemeClr val="dk1"/>
                </a:solidFill>
                <a:latin typeface="Open Sans"/>
                <a:ea typeface="Open Sans"/>
                <a:cs typeface="Open Sans"/>
                <a:sym typeface="Open Sans"/>
              </a:rPr>
              <a:t>Pivotal Growth Diagnostic Report</a:t>
            </a:r>
            <a:endParaRPr/>
          </a:p>
          <a:p>
            <a:pPr marL="171450" marR="0" lvl="0" indent="-171450" algn="l" rtl="0">
              <a:lnSpc>
                <a:spcPct val="120000"/>
              </a:lnSpc>
              <a:spcBef>
                <a:spcPts val="0"/>
              </a:spcBef>
              <a:spcAft>
                <a:spcPts val="0"/>
              </a:spcAft>
              <a:buClr>
                <a:srgbClr val="6ABC1B"/>
              </a:buClr>
              <a:buSzPts val="1100"/>
              <a:buFont typeface="Noto Sans Symbols"/>
              <a:buChar char="⮚"/>
            </a:pPr>
            <a:r>
              <a:rPr lang="en-US" sz="1100">
                <a:solidFill>
                  <a:schemeClr val="dk1"/>
                </a:solidFill>
                <a:latin typeface="Open Sans"/>
                <a:ea typeface="Open Sans"/>
                <a:cs typeface="Open Sans"/>
                <a:sym typeface="Open Sans"/>
              </a:rPr>
              <a:t>Coach provided success tips</a:t>
            </a:r>
            <a:endParaRPr/>
          </a:p>
          <a:p>
            <a:pPr marL="171450" marR="0" lvl="0" indent="-171450" algn="l" rtl="0">
              <a:lnSpc>
                <a:spcPct val="120000"/>
              </a:lnSpc>
              <a:spcBef>
                <a:spcPts val="0"/>
              </a:spcBef>
              <a:spcAft>
                <a:spcPts val="0"/>
              </a:spcAft>
              <a:buClr>
                <a:srgbClr val="6ABC1B"/>
              </a:buClr>
              <a:buSzPts val="1100"/>
              <a:buFont typeface="Noto Sans Symbols"/>
              <a:buChar char="⮚"/>
            </a:pPr>
            <a:r>
              <a:rPr lang="en-US" sz="1100">
                <a:solidFill>
                  <a:schemeClr val="dk1"/>
                </a:solidFill>
                <a:latin typeface="Open Sans"/>
                <a:ea typeface="Open Sans"/>
                <a:cs typeface="Open Sans"/>
                <a:sym typeface="Open Sans"/>
              </a:rPr>
              <a:t>Leadership tools and resources</a:t>
            </a:r>
            <a:endParaRPr/>
          </a:p>
          <a:p>
            <a:pPr marL="171450" marR="0" lvl="0" indent="-171450" algn="l" rtl="0">
              <a:lnSpc>
                <a:spcPct val="120000"/>
              </a:lnSpc>
              <a:spcBef>
                <a:spcPts val="0"/>
              </a:spcBef>
              <a:spcAft>
                <a:spcPts val="0"/>
              </a:spcAft>
              <a:buClr>
                <a:srgbClr val="6ABC1B"/>
              </a:buClr>
              <a:buSzPts val="1100"/>
              <a:buFont typeface="Noto Sans Symbols"/>
              <a:buChar char="⮚"/>
            </a:pPr>
            <a:r>
              <a:rPr lang="en-US" sz="1100">
                <a:solidFill>
                  <a:schemeClr val="dk1"/>
                </a:solidFill>
                <a:latin typeface="Open Sans"/>
                <a:ea typeface="Open Sans"/>
                <a:cs typeface="Open Sans"/>
                <a:sym typeface="Open Sans"/>
              </a:rPr>
              <a:t>Korn Ferry’s FYI leadership book</a:t>
            </a:r>
            <a:endParaRPr/>
          </a:p>
          <a:p>
            <a:pPr marL="171450" marR="0" lvl="0" indent="-171450" algn="l" rtl="0">
              <a:lnSpc>
                <a:spcPct val="120000"/>
              </a:lnSpc>
              <a:spcBef>
                <a:spcPts val="0"/>
              </a:spcBef>
              <a:spcAft>
                <a:spcPts val="0"/>
              </a:spcAft>
              <a:buClr>
                <a:srgbClr val="6ABC1B"/>
              </a:buClr>
              <a:buSzPts val="1100"/>
              <a:buFont typeface="Noto Sans Symbols"/>
              <a:buChar char="⮚"/>
            </a:pPr>
            <a:r>
              <a:rPr lang="en-US" sz="1100">
                <a:solidFill>
                  <a:schemeClr val="dk1"/>
                </a:solidFill>
                <a:latin typeface="Open Sans"/>
                <a:ea typeface="Open Sans"/>
                <a:cs typeface="Open Sans"/>
                <a:sym typeface="Open Sans"/>
              </a:rPr>
              <a:t>Business development tools</a:t>
            </a:r>
            <a:endParaRPr/>
          </a:p>
          <a:p>
            <a:pPr marL="171450" marR="0" lvl="0" indent="-171450" algn="l" rtl="0">
              <a:lnSpc>
                <a:spcPct val="120000"/>
              </a:lnSpc>
              <a:spcBef>
                <a:spcPts val="0"/>
              </a:spcBef>
              <a:spcAft>
                <a:spcPts val="0"/>
              </a:spcAft>
              <a:buClr>
                <a:srgbClr val="6ABC1B"/>
              </a:buClr>
              <a:buSzPts val="1100"/>
              <a:buFont typeface="Noto Sans Symbols"/>
              <a:buChar char="⮚"/>
            </a:pPr>
            <a:r>
              <a:rPr lang="en-US" sz="1100">
                <a:solidFill>
                  <a:schemeClr val="dk1"/>
                </a:solidFill>
                <a:latin typeface="Open Sans"/>
                <a:ea typeface="Open Sans"/>
                <a:cs typeface="Open Sans"/>
                <a:sym typeface="Open Sans"/>
              </a:rPr>
              <a:t>Pivotal Growth Resource Library</a:t>
            </a:r>
            <a:endParaRPr/>
          </a:p>
          <a:p>
            <a:pPr marL="171450" marR="0" lvl="0" indent="-171450" algn="l" rtl="0">
              <a:lnSpc>
                <a:spcPct val="120000"/>
              </a:lnSpc>
              <a:spcBef>
                <a:spcPts val="0"/>
              </a:spcBef>
              <a:spcAft>
                <a:spcPts val="0"/>
              </a:spcAft>
              <a:buClr>
                <a:srgbClr val="6ABC1B"/>
              </a:buClr>
              <a:buSzPts val="1100"/>
              <a:buFont typeface="Noto Sans Symbols"/>
              <a:buChar char="⮚"/>
            </a:pPr>
            <a:r>
              <a:rPr lang="en-US" sz="1100">
                <a:solidFill>
                  <a:schemeClr val="dk1"/>
                </a:solidFill>
                <a:latin typeface="Open Sans"/>
                <a:ea typeface="Open Sans"/>
                <a:cs typeface="Open Sans"/>
                <a:sym typeface="Open Sans"/>
              </a:rPr>
              <a:t>Goal/success plan</a:t>
            </a:r>
            <a:endParaRPr/>
          </a:p>
          <a:p>
            <a:pPr marL="171450" marR="0" lvl="0" indent="-171450" algn="l" rtl="0">
              <a:lnSpc>
                <a:spcPct val="120000"/>
              </a:lnSpc>
              <a:spcBef>
                <a:spcPts val="0"/>
              </a:spcBef>
              <a:spcAft>
                <a:spcPts val="0"/>
              </a:spcAft>
              <a:buClr>
                <a:srgbClr val="6ABC1B"/>
              </a:buClr>
              <a:buSzPts val="1100"/>
              <a:buFont typeface="Noto Sans Symbols"/>
              <a:buChar char="⮚"/>
            </a:pPr>
            <a:r>
              <a:rPr lang="en-US" sz="1100">
                <a:solidFill>
                  <a:schemeClr val="dk1"/>
                </a:solidFill>
                <a:latin typeface="Open Sans"/>
                <a:ea typeface="Open Sans"/>
                <a:cs typeface="Open Sans"/>
                <a:sym typeface="Open Sans"/>
              </a:rPr>
              <a:t>Access to expert business development leader</a:t>
            </a:r>
            <a:endParaRPr/>
          </a:p>
          <a:p>
            <a:pPr marL="171450" marR="0" lvl="0" indent="-171450" algn="l" rtl="0">
              <a:lnSpc>
                <a:spcPct val="120000"/>
              </a:lnSpc>
              <a:spcBef>
                <a:spcPts val="0"/>
              </a:spcBef>
              <a:spcAft>
                <a:spcPts val="0"/>
              </a:spcAft>
              <a:buClr>
                <a:srgbClr val="6ABC1B"/>
              </a:buClr>
              <a:buSzPts val="1100"/>
              <a:buFont typeface="Noto Sans Symbols"/>
              <a:buChar char="⮚"/>
            </a:pPr>
            <a:r>
              <a:rPr lang="en-US" sz="1100">
                <a:solidFill>
                  <a:schemeClr val="dk1"/>
                </a:solidFill>
                <a:latin typeface="Open Sans"/>
                <a:ea typeface="Open Sans"/>
                <a:cs typeface="Open Sans"/>
                <a:sym typeface="Open Sans"/>
              </a:rPr>
              <a:t>Network and relationship building with cohort participants</a:t>
            </a:r>
            <a:endParaRPr/>
          </a:p>
          <a:p>
            <a:pPr marL="0" marR="0" lvl="0" indent="0" algn="l" rtl="0">
              <a:lnSpc>
                <a:spcPct val="120000"/>
              </a:lnSpc>
              <a:spcBef>
                <a:spcPts val="0"/>
              </a:spcBef>
              <a:spcAft>
                <a:spcPts val="0"/>
              </a:spcAft>
              <a:buNone/>
            </a:pPr>
            <a:r>
              <a:rPr lang="en-US" sz="1100">
                <a:solidFill>
                  <a:schemeClr val="dk1"/>
                </a:solidFill>
                <a:latin typeface="Open Sans"/>
                <a:ea typeface="Open Sans"/>
                <a:cs typeface="Open Sans"/>
                <a:sym typeface="Open Sans"/>
              </a:rPr>
              <a:t> </a:t>
            </a:r>
            <a:endParaRPr/>
          </a:p>
        </p:txBody>
      </p:sp>
      <p:sp>
        <p:nvSpPr>
          <p:cNvPr id="121" name="Google Shape;121;p2"/>
          <p:cNvSpPr txBox="1"/>
          <p:nvPr/>
        </p:nvSpPr>
        <p:spPr>
          <a:xfrm>
            <a:off x="362836" y="1123654"/>
            <a:ext cx="8375161" cy="76944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100">
                <a:solidFill>
                  <a:schemeClr val="dk1"/>
                </a:solidFill>
                <a:latin typeface="Open Sans"/>
                <a:ea typeface="Open Sans"/>
                <a:cs typeface="Open Sans"/>
                <a:sym typeface="Open Sans"/>
              </a:rPr>
              <a:t>The real power of Pivotal’s Growth Program are the results! Conducting our diagnostics at both the start </a:t>
            </a:r>
            <a:r>
              <a:rPr lang="en-US" sz="1100" b="1">
                <a:solidFill>
                  <a:schemeClr val="dk1"/>
                </a:solidFill>
                <a:latin typeface="Open Sans"/>
                <a:ea typeface="Open Sans"/>
                <a:cs typeface="Open Sans"/>
                <a:sym typeface="Open Sans"/>
              </a:rPr>
              <a:t>and</a:t>
            </a:r>
            <a:r>
              <a:rPr lang="en-US" sz="1100">
                <a:solidFill>
                  <a:schemeClr val="dk1"/>
                </a:solidFill>
                <a:latin typeface="Open Sans"/>
                <a:ea typeface="Open Sans"/>
                <a:cs typeface="Open Sans"/>
                <a:sym typeface="Open Sans"/>
              </a:rPr>
              <a:t> completion of the program, provides a real-time, comprehensive view of the results and impact. From insights to outcomes, through all phases of </a:t>
            </a:r>
            <a:r>
              <a:rPr lang="en-US" sz="1100" b="1" i="1">
                <a:solidFill>
                  <a:srgbClr val="6ABC1B"/>
                </a:solidFill>
                <a:latin typeface="Open Sans"/>
                <a:ea typeface="Open Sans"/>
                <a:cs typeface="Open Sans"/>
                <a:sym typeface="Open Sans"/>
              </a:rPr>
              <a:t>Pivotal’s Growth Program</a:t>
            </a:r>
            <a:r>
              <a:rPr lang="en-US" sz="1100">
                <a:solidFill>
                  <a:schemeClr val="dk1"/>
                </a:solidFill>
                <a:latin typeface="Open Sans"/>
                <a:ea typeface="Open Sans"/>
                <a:cs typeface="Open Sans"/>
                <a:sym typeface="Open Sans"/>
              </a:rPr>
              <a:t>, we consistently focus on impact measurability, so you can feel confident in your Return on Investment (ROI).</a:t>
            </a:r>
            <a:endParaRPr/>
          </a:p>
        </p:txBody>
      </p:sp>
      <p:sp>
        <p:nvSpPr>
          <p:cNvPr id="122" name="Google Shape;122;p2"/>
          <p:cNvSpPr/>
          <p:nvPr/>
        </p:nvSpPr>
        <p:spPr>
          <a:xfrm>
            <a:off x="416049" y="2126504"/>
            <a:ext cx="2641259" cy="401521"/>
          </a:xfrm>
          <a:prstGeom prst="flowChartInputOutput">
            <a:avLst/>
          </a:prstGeom>
          <a:solidFill>
            <a:srgbClr val="7F7F7F"/>
          </a:solidFill>
          <a:ln>
            <a:noFill/>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US" sz="1200" b="1">
                <a:solidFill>
                  <a:schemeClr val="lt1"/>
                </a:solidFill>
                <a:latin typeface="Open Sans"/>
                <a:ea typeface="Open Sans"/>
                <a:cs typeface="Open Sans"/>
                <a:sym typeface="Open Sans"/>
              </a:rPr>
              <a:t>DELIVERABLES</a:t>
            </a:r>
            <a:endParaRPr sz="1100" b="1">
              <a:solidFill>
                <a:schemeClr val="lt1"/>
              </a:solidFill>
              <a:latin typeface="Open Sans"/>
              <a:ea typeface="Open Sans"/>
              <a:cs typeface="Open Sans"/>
              <a:sym typeface="Open Sans"/>
            </a:endParaRPr>
          </a:p>
        </p:txBody>
      </p:sp>
      <p:sp>
        <p:nvSpPr>
          <p:cNvPr id="123" name="Google Shape;123;p2"/>
          <p:cNvSpPr/>
          <p:nvPr/>
        </p:nvSpPr>
        <p:spPr>
          <a:xfrm>
            <a:off x="3108140" y="2114746"/>
            <a:ext cx="2606859" cy="413279"/>
          </a:xfrm>
          <a:prstGeom prst="flowChartInputOutput">
            <a:avLst/>
          </a:prstGeom>
          <a:solidFill>
            <a:srgbClr val="6ABC1B"/>
          </a:solidFill>
          <a:ln>
            <a:noFill/>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US" sz="1200" b="1">
                <a:solidFill>
                  <a:schemeClr val="lt1"/>
                </a:solidFill>
                <a:latin typeface="Open Sans"/>
                <a:ea typeface="Open Sans"/>
                <a:cs typeface="Open Sans"/>
                <a:sym typeface="Open Sans"/>
              </a:rPr>
              <a:t>INSIGHTS</a:t>
            </a:r>
            <a:endParaRPr sz="1100" b="1">
              <a:solidFill>
                <a:schemeClr val="lt1"/>
              </a:solidFill>
              <a:latin typeface="Open Sans"/>
              <a:ea typeface="Open Sans"/>
              <a:cs typeface="Open Sans"/>
              <a:sym typeface="Open Sans"/>
            </a:endParaRPr>
          </a:p>
        </p:txBody>
      </p:sp>
      <p:sp>
        <p:nvSpPr>
          <p:cNvPr id="124" name="Google Shape;124;p2"/>
          <p:cNvSpPr/>
          <p:nvPr/>
        </p:nvSpPr>
        <p:spPr>
          <a:xfrm>
            <a:off x="5847266" y="2114746"/>
            <a:ext cx="2666164" cy="413279"/>
          </a:xfrm>
          <a:prstGeom prst="flowChartInputOutput">
            <a:avLst/>
          </a:prstGeom>
          <a:solidFill>
            <a:srgbClr val="1E337B"/>
          </a:solidFill>
          <a:ln>
            <a:noFill/>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US" sz="1200" b="1">
                <a:solidFill>
                  <a:schemeClr val="lt1"/>
                </a:solidFill>
                <a:latin typeface="Open Sans"/>
                <a:ea typeface="Open Sans"/>
                <a:cs typeface="Open Sans"/>
                <a:sym typeface="Open Sans"/>
              </a:rPr>
              <a:t>RESULTS</a:t>
            </a:r>
            <a:endParaRPr sz="1100" b="1">
              <a:solidFill>
                <a:schemeClr val="lt1"/>
              </a:solidFill>
              <a:latin typeface="Open Sans"/>
              <a:ea typeface="Open Sans"/>
              <a:cs typeface="Open Sans"/>
              <a:sym typeface="Open Sans"/>
            </a:endParaRPr>
          </a:p>
        </p:txBody>
      </p:sp>
      <p:pic>
        <p:nvPicPr>
          <p:cNvPr id="125" name="Google Shape;125;p2" descr="Vision Coaching logo.jpg"/>
          <p:cNvPicPr preferRelativeResize="0"/>
          <p:nvPr/>
        </p:nvPicPr>
        <p:blipFill rotWithShape="1">
          <a:blip r:embed="rId3">
            <a:alphaModFix/>
          </a:blip>
          <a:srcRect/>
          <a:stretch/>
        </p:blipFill>
        <p:spPr>
          <a:xfrm>
            <a:off x="170693" y="149950"/>
            <a:ext cx="1910629" cy="479774"/>
          </a:xfrm>
          <a:prstGeom prst="rect">
            <a:avLst/>
          </a:prstGeom>
          <a:noFill/>
          <a:ln>
            <a:noFill/>
          </a:ln>
        </p:spPr>
      </p:pic>
      <p:sp>
        <p:nvSpPr>
          <p:cNvPr id="126" name="Google Shape;126;p2"/>
          <p:cNvSpPr txBox="1"/>
          <p:nvPr/>
        </p:nvSpPr>
        <p:spPr>
          <a:xfrm>
            <a:off x="1293477" y="6566045"/>
            <a:ext cx="1763832" cy="24622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00">
                <a:solidFill>
                  <a:schemeClr val="lt1"/>
                </a:solidFill>
                <a:latin typeface="Calibri"/>
                <a:ea typeface="Calibri"/>
                <a:cs typeface="Calibri"/>
                <a:sym typeface="Calibri"/>
              </a:rPr>
              <a:t>visioncoachinginc.com</a:t>
            </a:r>
            <a:endParaRPr sz="1000">
              <a:solidFill>
                <a:schemeClr val="lt1"/>
              </a:solidFill>
              <a:latin typeface="Calibri"/>
              <a:ea typeface="Calibri"/>
              <a:cs typeface="Calibri"/>
              <a:sym typeface="Calibri"/>
            </a:endParaRPr>
          </a:p>
        </p:txBody>
      </p:sp>
      <p:sp>
        <p:nvSpPr>
          <p:cNvPr id="127" name="Google Shape;127;p2"/>
          <p:cNvSpPr txBox="1"/>
          <p:nvPr/>
        </p:nvSpPr>
        <p:spPr>
          <a:xfrm>
            <a:off x="5844164" y="6592746"/>
            <a:ext cx="1763832" cy="246221"/>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000">
                <a:solidFill>
                  <a:schemeClr val="lt1"/>
                </a:solidFill>
                <a:latin typeface="Calibri"/>
                <a:ea typeface="Calibri"/>
                <a:cs typeface="Calibri"/>
                <a:sym typeface="Calibri"/>
              </a:rPr>
              <a:t>844.847.4199</a:t>
            </a:r>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567</Words>
  <Application>Microsoft Office PowerPoint</Application>
  <PresentationFormat>On-screen Show (4:3)</PresentationFormat>
  <Paragraphs>74</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Noto Sans Symbols</vt:lpstr>
      <vt:lpstr>Open Sans</vt:lpstr>
      <vt:lpstr>Office Theme</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Williams</dc:creator>
  <cp:lastModifiedBy>Heather-VBTS</cp:lastModifiedBy>
  <cp:revision>1</cp:revision>
  <dcterms:created xsi:type="dcterms:W3CDTF">2020-05-05T21:04:14Z</dcterms:created>
  <dcterms:modified xsi:type="dcterms:W3CDTF">2021-03-22T02:45:13Z</dcterms:modified>
</cp:coreProperties>
</file>